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34372"/>
    <a:srgbClr val="304A7E"/>
    <a:srgbClr val="757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C670E-A5E6-4694-93B0-3EB9B932EE3F}" v="4" dt="2023-12-08T17:55:02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8" autoAdjust="0"/>
    <p:restoredTop sz="83166" autoAdjust="0"/>
  </p:normalViewPr>
  <p:slideViewPr>
    <p:cSldViewPr snapToGrid="0">
      <p:cViewPr varScale="1">
        <p:scale>
          <a:sx n="49" d="100"/>
          <a:sy n="49" d="100"/>
        </p:scale>
        <p:origin x="10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s, Kevin D - Buffalo, NY" userId="afc092f4-2745-43f2-8014-18c55bfd71ad" providerId="ADAL" clId="{309C670E-A5E6-4694-93B0-3EB9B932EE3F}"/>
    <pc:docChg chg="modSld">
      <pc:chgData name="Jacobs, Kevin D - Buffalo, NY" userId="afc092f4-2745-43f2-8014-18c55bfd71ad" providerId="ADAL" clId="{309C670E-A5E6-4694-93B0-3EB9B932EE3F}" dt="2023-12-08T17:49:17.572" v="5" actId="20577"/>
      <pc:docMkLst>
        <pc:docMk/>
      </pc:docMkLst>
      <pc:sldChg chg="modSp mod">
        <pc:chgData name="Jacobs, Kevin D - Buffalo, NY" userId="afc092f4-2745-43f2-8014-18c55bfd71ad" providerId="ADAL" clId="{309C670E-A5E6-4694-93B0-3EB9B932EE3F}" dt="2023-12-08T17:46:33.590" v="0" actId="27107"/>
        <pc:sldMkLst>
          <pc:docMk/>
          <pc:sldMk cId="1451019123" sldId="268"/>
        </pc:sldMkLst>
        <pc:spChg chg="mod">
          <ac:chgData name="Jacobs, Kevin D - Buffalo, NY" userId="afc092f4-2745-43f2-8014-18c55bfd71ad" providerId="ADAL" clId="{309C670E-A5E6-4694-93B0-3EB9B932EE3F}" dt="2023-12-08T17:46:33.590" v="0" actId="27107"/>
          <ac:spMkLst>
            <pc:docMk/>
            <pc:sldMk cId="1451019123" sldId="268"/>
            <ac:spMk id="13" creationId="{F12127DC-ABAC-49A5-AED9-E2D22AF513A5}"/>
          </ac:spMkLst>
        </pc:spChg>
      </pc:sldChg>
      <pc:sldChg chg="modSp mod">
        <pc:chgData name="Jacobs, Kevin D - Buffalo, NY" userId="afc092f4-2745-43f2-8014-18c55bfd71ad" providerId="ADAL" clId="{309C670E-A5E6-4694-93B0-3EB9B932EE3F}" dt="2023-12-08T17:49:17.572" v="5" actId="20577"/>
        <pc:sldMkLst>
          <pc:docMk/>
          <pc:sldMk cId="1943813207" sldId="277"/>
        </pc:sldMkLst>
        <pc:spChg chg="mod">
          <ac:chgData name="Jacobs, Kevin D - Buffalo, NY" userId="afc092f4-2745-43f2-8014-18c55bfd71ad" providerId="ADAL" clId="{309C670E-A5E6-4694-93B0-3EB9B932EE3F}" dt="2023-12-08T17:49:17.572" v="5" actId="20577"/>
          <ac:spMkLst>
            <pc:docMk/>
            <pc:sldMk cId="1943813207" sldId="277"/>
            <ac:spMk id="9" creationId="{230769E1-6336-4095-9291-77AFF4A8CE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F6DA-BAC2-4897-9309-16E6E3F1AAF0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E9B56-9A71-4F6F-8846-3F1EDB2DA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%20lic('uspsFontsNonAFP-1.4.0.zip');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following slides will walk </a:t>
            </a:r>
            <a:r>
              <a:rPr lang="en-US" baseline="0" dirty="0" err="1"/>
              <a:t>IMsb</a:t>
            </a:r>
            <a:r>
              <a:rPr lang="en-US" baseline="0" dirty="0"/>
              <a:t> Tool users who are attempting to perform a Mail Merge</a:t>
            </a:r>
            <a:r>
              <a:rPr lang="en-US" dirty="0"/>
              <a:t> through the process of downloading the IMb Font,</a:t>
            </a:r>
            <a:r>
              <a:rPr lang="en-US" baseline="0" dirty="0"/>
              <a:t> which is required to properly print an IMb for their addresses when using Mail Merge.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81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the font using the </a:t>
            </a:r>
            <a:r>
              <a:rPr lang="en-US" sz="1200" dirty="0">
                <a:latin typeface="Calibri" panose="020F0502020204030204" pitchFamily="34" charset="0"/>
              </a:rPr>
              <a:t>USPSIMBStandard.html link in the trueType folder.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9B56-9A71-4F6F-8846-3F1EDB2DA9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3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9B56-9A71-4F6F-8846-3F1EDB2DA9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Users</a:t>
            </a:r>
            <a:r>
              <a:rPr lang="en-US" baseline="0" dirty="0"/>
              <a:t> are recommended to use the Standard Fonts printed at 16 pt. when creating IMb.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9B56-9A71-4F6F-8846-3F1EDB2DA9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fonts can be difficult to locate using the Search feature or</a:t>
            </a:r>
            <a:r>
              <a:rPr lang="en-US" baseline="0" dirty="0"/>
              <a:t> the A-Z Index in </a:t>
            </a:r>
            <a:r>
              <a:rPr lang="en-US" baseline="0" dirty="0" err="1"/>
              <a:t>PostalPro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Use the link provided.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9B56-9A71-4F6F-8846-3F1EDB2DA9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Fonts: non-AFP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9B56-9A71-4F6F-8846-3F1EDB2DA9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9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</a:rPr>
              <a:t>Click on the </a:t>
            </a:r>
            <a:r>
              <a:rPr lang="en-US" sz="1200" dirty="0">
                <a:latin typeface="Calibri" panose="020F0502020204030204" pitchFamily="34" charset="0"/>
                <a:hlinkClick r:id="rId3"/>
              </a:rPr>
              <a:t>uspsFontsNonAFP-1.4.0.zip</a:t>
            </a:r>
            <a:r>
              <a:rPr lang="en-US" sz="1200" dirty="0">
                <a:latin typeface="Calibri" panose="020F0502020204030204" pitchFamily="34" charset="0"/>
              </a:rPr>
              <a:t> link to download the zip file containing the fonts.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9B56-9A71-4F6F-8846-3F1EDB2DA9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9B56-9A71-4F6F-8846-3F1EDB2DA9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the fonts folder in the zip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9B56-9A71-4F6F-8846-3F1EDB2DA9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the scalable folder.</a:t>
            </a:r>
            <a:br>
              <a:rPr lang="en-US" dirty="0"/>
            </a:br>
            <a:r>
              <a:rPr lang="en-US" dirty="0"/>
              <a:t>Open the trueType folder.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9B56-9A71-4F6F-8846-3F1EDB2DA9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the </a:t>
            </a:r>
            <a:r>
              <a:rPr lang="en-US" dirty="0">
                <a:solidFill>
                  <a:srgbClr val="000000"/>
                </a:solidFill>
              </a:rPr>
              <a:t>USPSIMBStandard.ttf </a:t>
            </a:r>
            <a:r>
              <a:rPr lang="en-US" dirty="0"/>
              <a:t> file.</a:t>
            </a:r>
            <a:br>
              <a:rPr lang="en-US" dirty="0"/>
            </a:br>
            <a:r>
              <a:rPr lang="en-US" dirty="0"/>
              <a:t>Refer to slide 12 for</a:t>
            </a:r>
            <a:r>
              <a:rPr lang="en-US" baseline="0" dirty="0"/>
              <a:t> more information on using the compact IMb font.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9B56-9A71-4F6F-8846-3F1EDB2DA9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Install button.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E9B56-9A71-4F6F-8846-3F1EDB2DA9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0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2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8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5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7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7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4727-DE0E-48F2-8578-E2A4ECD3CED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0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824727-DE0E-48F2-8578-E2A4ECD3CEDF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9B3EB8-8362-49AB-9755-4BCF42BAF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stalpro.usps.com/onecodesolution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javascript:%20lic('uspsFontsNonAFP-1.4.0.zip');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4BD76-E3D3-C44A-9C07-26ACC3F4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990"/>
            <a:ext cx="12193760" cy="6858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445A9D-EA1F-8043-BA95-4CBA965AEE60}"/>
              </a:ext>
            </a:extLst>
          </p:cNvPr>
          <p:cNvSpPr/>
          <p:nvPr/>
        </p:nvSpPr>
        <p:spPr>
          <a:xfrm>
            <a:off x="-188842" y="-990"/>
            <a:ext cx="12384292" cy="6858990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D21D770-4A06-034D-8FDE-815077FD4B4D}"/>
              </a:ext>
            </a:extLst>
          </p:cNvPr>
          <p:cNvSpPr txBox="1">
            <a:spLocks/>
          </p:cNvSpPr>
          <p:nvPr/>
        </p:nvSpPr>
        <p:spPr>
          <a:xfrm>
            <a:off x="1526381" y="3553705"/>
            <a:ext cx="9139238" cy="1011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Downloading the IMb Font for Using Mail Merge With the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IMsb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Tool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D50604-C5C7-F442-A8F3-AC3A17452746}"/>
              </a:ext>
            </a:extLst>
          </p:cNvPr>
          <p:cNvSpPr txBox="1">
            <a:spLocks/>
          </p:cNvSpPr>
          <p:nvPr/>
        </p:nvSpPr>
        <p:spPr>
          <a:xfrm>
            <a:off x="1433685" y="4685242"/>
            <a:ext cx="9139238" cy="2386978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>
            <a:lvl1pPr algn="ctr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600" b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July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57746-C634-0443-A0CE-891682E0BC64}"/>
              </a:ext>
            </a:extLst>
          </p:cNvPr>
          <p:cNvSpPr txBox="1"/>
          <p:nvPr/>
        </p:nvSpPr>
        <p:spPr>
          <a:xfrm>
            <a:off x="3251888" y="2853076"/>
            <a:ext cx="568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</a:rPr>
              <a:t>United States Postal Service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03B0E5-9931-7741-866E-EFBCF2660441}"/>
              </a:ext>
            </a:extLst>
          </p:cNvPr>
          <p:cNvCxnSpPr/>
          <p:nvPr/>
        </p:nvCxnSpPr>
        <p:spPr>
          <a:xfrm flipH="1">
            <a:off x="1143000" y="3176240"/>
            <a:ext cx="228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97B8C4-0996-C448-B33A-E5863086F677}"/>
              </a:ext>
            </a:extLst>
          </p:cNvPr>
          <p:cNvCxnSpPr/>
          <p:nvPr/>
        </p:nvCxnSpPr>
        <p:spPr>
          <a:xfrm flipH="1">
            <a:off x="8763000" y="3176240"/>
            <a:ext cx="228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DACFD6B-7078-2845-A038-83B6A8046E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327" y="1981201"/>
            <a:ext cx="1335349" cy="8269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76200" y="9581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</p:spTree>
    <p:extLst>
      <p:ext uri="{BB962C8B-B14F-4D97-AF65-F5344CB8AC3E}">
        <p14:creationId xmlns:p14="http://schemas.microsoft.com/office/powerpoint/2010/main" val="56244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A08FF-CFA6-D043-BAF7-7E4F562DA0E0}"/>
              </a:ext>
            </a:extLst>
          </p:cNvPr>
          <p:cNvSpPr/>
          <p:nvPr/>
        </p:nvSpPr>
        <p:spPr>
          <a:xfrm>
            <a:off x="-5375" y="0"/>
            <a:ext cx="12185651" cy="1296051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F842D-E291-A841-A619-A1BD5BFA1D86}"/>
              </a:ext>
            </a:extLst>
          </p:cNvPr>
          <p:cNvSpPr/>
          <p:nvPr/>
        </p:nvSpPr>
        <p:spPr>
          <a:xfrm flipV="1">
            <a:off x="230129" y="1067275"/>
            <a:ext cx="6094413" cy="4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78AEF5C-7300-F248-B0B1-9848B2619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" y="138475"/>
            <a:ext cx="411571" cy="2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609B-F0E4-452B-BE39-ACFFB6EE2BD7}"/>
              </a:ext>
            </a:extLst>
          </p:cNvPr>
          <p:cNvSpPr txBox="1"/>
          <p:nvPr/>
        </p:nvSpPr>
        <p:spPr>
          <a:xfrm>
            <a:off x="106501" y="605730"/>
            <a:ext cx="9186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99" dirty="0">
                <a:latin typeface="+mn-lt"/>
              </a:rPr>
              <a:t>USPS IMb Font Download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579031" y="133583"/>
            <a:ext cx="69323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81F553-780F-4A53-A3A2-49632193664B}"/>
              </a:ext>
            </a:extLst>
          </p:cNvPr>
          <p:cNvGrpSpPr/>
          <p:nvPr/>
        </p:nvGrpSpPr>
        <p:grpSpPr>
          <a:xfrm>
            <a:off x="471451" y="2178906"/>
            <a:ext cx="10210801" cy="2973729"/>
            <a:chOff x="457200" y="2235315"/>
            <a:chExt cx="8077200" cy="21769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BA3DBD-6D99-4FCB-9524-2962A861C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2235315"/>
              <a:ext cx="8077200" cy="217696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31B9EE-687C-4FA4-A9E7-9FCDFDB44FD1}"/>
                </a:ext>
              </a:extLst>
            </p:cNvPr>
            <p:cNvSpPr/>
            <p:nvPr/>
          </p:nvSpPr>
          <p:spPr>
            <a:xfrm>
              <a:off x="1783915" y="3717641"/>
              <a:ext cx="6598087" cy="304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CF6D799-6C3D-4657-A03A-9BD1FCE3DA71}"/>
              </a:ext>
            </a:extLst>
          </p:cNvPr>
          <p:cNvSpPr/>
          <p:nvPr/>
        </p:nvSpPr>
        <p:spPr>
          <a:xfrm>
            <a:off x="5089369" y="1600571"/>
            <a:ext cx="6311848" cy="1200991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5781D-04BC-46FE-A89D-95EEBEEECF79}"/>
              </a:ext>
            </a:extLst>
          </p:cNvPr>
          <p:cNvSpPr txBox="1"/>
          <p:nvPr/>
        </p:nvSpPr>
        <p:spPr>
          <a:xfrm>
            <a:off x="5145125" y="1695780"/>
            <a:ext cx="6256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After performing the installation, the font can be tested by double clicking on the USPSIMBStandard.html link in the trueType folder.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EDB767-0E79-4AA5-9751-C3B066B6B8DC}"/>
              </a:ext>
            </a:extLst>
          </p:cNvPr>
          <p:cNvSpPr/>
          <p:nvPr/>
        </p:nvSpPr>
        <p:spPr>
          <a:xfrm>
            <a:off x="8163676" y="4544805"/>
            <a:ext cx="3734282" cy="1890431"/>
          </a:xfrm>
          <a:prstGeom prst="rect">
            <a:avLst/>
          </a:prstGeom>
          <a:solidFill>
            <a:schemeClr val="bg1"/>
          </a:solidFill>
          <a:ln w="31750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1F4A00-CED0-4F6E-9A41-3B6872FEF717}"/>
              </a:ext>
            </a:extLst>
          </p:cNvPr>
          <p:cNvGrpSpPr/>
          <p:nvPr/>
        </p:nvGrpSpPr>
        <p:grpSpPr>
          <a:xfrm>
            <a:off x="8286230" y="4656138"/>
            <a:ext cx="3505200" cy="1688035"/>
            <a:chOff x="2590800" y="4866027"/>
            <a:chExt cx="3505200" cy="168803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7A2136-415F-41BA-B11F-88D4F0FEE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4866027"/>
              <a:ext cx="3505200" cy="168803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3D93C3-8C38-48F6-9C71-E226955EA657}"/>
                </a:ext>
              </a:extLst>
            </p:cNvPr>
            <p:cNvSpPr/>
            <p:nvPr/>
          </p:nvSpPr>
          <p:spPr>
            <a:xfrm>
              <a:off x="4419599" y="5638800"/>
              <a:ext cx="838201" cy="228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177162E-0D33-442C-9CFF-768A7C4A8191}"/>
              </a:ext>
            </a:extLst>
          </p:cNvPr>
          <p:cNvSpPr/>
          <p:nvPr/>
        </p:nvSpPr>
        <p:spPr>
          <a:xfrm>
            <a:off x="4220622" y="5523777"/>
            <a:ext cx="4256296" cy="823570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88252D-F5B2-4CE3-91C3-95B72FF4F175}"/>
              </a:ext>
            </a:extLst>
          </p:cNvPr>
          <p:cNvSpPr/>
          <p:nvPr/>
        </p:nvSpPr>
        <p:spPr>
          <a:xfrm>
            <a:off x="4354304" y="5611373"/>
            <a:ext cx="4256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Calibri" panose="020F0502020204030204" pitchFamily="34" charset="0"/>
              </a:rPr>
              <a:t>A pop-up box will appear. Click on the Open button to continue</a:t>
            </a:r>
          </a:p>
        </p:txBody>
      </p:sp>
    </p:spTree>
    <p:extLst>
      <p:ext uri="{BB962C8B-B14F-4D97-AF65-F5344CB8AC3E}">
        <p14:creationId xmlns:p14="http://schemas.microsoft.com/office/powerpoint/2010/main" val="177601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A08FF-CFA6-D043-BAF7-7E4F562DA0E0}"/>
              </a:ext>
            </a:extLst>
          </p:cNvPr>
          <p:cNvSpPr/>
          <p:nvPr/>
        </p:nvSpPr>
        <p:spPr>
          <a:xfrm>
            <a:off x="-5375" y="0"/>
            <a:ext cx="12185651" cy="1296051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F842D-E291-A841-A619-A1BD5BFA1D86}"/>
              </a:ext>
            </a:extLst>
          </p:cNvPr>
          <p:cNvSpPr/>
          <p:nvPr/>
        </p:nvSpPr>
        <p:spPr>
          <a:xfrm flipV="1">
            <a:off x="230129" y="1067275"/>
            <a:ext cx="6094413" cy="4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78AEF5C-7300-F248-B0B1-9848B2619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" y="138475"/>
            <a:ext cx="411571" cy="2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609B-F0E4-452B-BE39-ACFFB6EE2BD7}"/>
              </a:ext>
            </a:extLst>
          </p:cNvPr>
          <p:cNvSpPr txBox="1"/>
          <p:nvPr/>
        </p:nvSpPr>
        <p:spPr>
          <a:xfrm>
            <a:off x="106501" y="605730"/>
            <a:ext cx="9186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99" dirty="0">
                <a:latin typeface="+mn-lt"/>
              </a:rPr>
              <a:t>USPS IMb Font Download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579031" y="133583"/>
            <a:ext cx="69323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BF4A3C-08C3-4DFF-B05C-51749C2DFE29}"/>
              </a:ext>
            </a:extLst>
          </p:cNvPr>
          <p:cNvSpPr/>
          <p:nvPr/>
        </p:nvSpPr>
        <p:spPr>
          <a:xfrm>
            <a:off x="602214" y="4053829"/>
            <a:ext cx="10983951" cy="2143811"/>
          </a:xfrm>
          <a:prstGeom prst="rect">
            <a:avLst/>
          </a:prstGeom>
          <a:solidFill>
            <a:schemeClr val="bg1"/>
          </a:solidFill>
          <a:ln w="5397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F4543D-C1D8-42C0-96B3-681273839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45" y="4179451"/>
            <a:ext cx="10543635" cy="19131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50CFE1-521A-4AEA-8AE1-11D5941B0948}"/>
              </a:ext>
            </a:extLst>
          </p:cNvPr>
          <p:cNvSpPr/>
          <p:nvPr/>
        </p:nvSpPr>
        <p:spPr>
          <a:xfrm>
            <a:off x="1341555" y="1728557"/>
            <a:ext cx="9581914" cy="1583356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769E1-6336-4095-9291-77AFF4A8CE16}"/>
              </a:ext>
            </a:extLst>
          </p:cNvPr>
          <p:cNvSpPr txBox="1"/>
          <p:nvPr/>
        </p:nvSpPr>
        <p:spPr>
          <a:xfrm>
            <a:off x="1605171" y="1831398"/>
            <a:ext cx="9172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 browser window will open showing the text below. If the font is installed correctly, Line 2 should display the corresponding barcode for the alphanumeric characters in Line 1. </a:t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</a:rPr>
              <a:t>Note: </a:t>
            </a:r>
            <a:r>
              <a:rPr lang="en-US" sz="2000" dirty="0">
                <a:latin typeface="Calibri" panose="020F0502020204030204" pitchFamily="34" charset="0"/>
              </a:rPr>
              <a:t>These fonts may not work on some USPS computers. </a:t>
            </a:r>
          </a:p>
        </p:txBody>
      </p:sp>
    </p:spTree>
    <p:extLst>
      <p:ext uri="{BB962C8B-B14F-4D97-AF65-F5344CB8AC3E}">
        <p14:creationId xmlns:p14="http://schemas.microsoft.com/office/powerpoint/2010/main" val="194381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B236485-20F9-491B-8891-2068F4B0C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" y="3295645"/>
            <a:ext cx="12116265" cy="34238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90BDE1-DFD9-41A2-99A7-33BA5D3B2F0D}"/>
              </a:ext>
            </a:extLst>
          </p:cNvPr>
          <p:cNvSpPr/>
          <p:nvPr/>
        </p:nvSpPr>
        <p:spPr>
          <a:xfrm>
            <a:off x="263132" y="1455471"/>
            <a:ext cx="11693563" cy="1694971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12B946-9E2A-42A7-99E8-904AFE330AA9}"/>
              </a:ext>
            </a:extLst>
          </p:cNvPr>
          <p:cNvSpPr txBox="1"/>
          <p:nvPr/>
        </p:nvSpPr>
        <p:spPr>
          <a:xfrm>
            <a:off x="404425" y="1478846"/>
            <a:ext cx="113831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You can use either font shown above, the Standard or the Compact version of the USPS IMB TrueType font.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Scalable Standard fonts are USPS compliant when printed at 16pt. </a:t>
            </a:r>
            <a:r>
              <a:rPr lang="en-US" sz="2000" b="1" dirty="0">
                <a:latin typeface="Calibri" panose="020F0502020204030204" pitchFamily="34" charset="0"/>
              </a:rPr>
              <a:t>(Recommended)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Scalable Compact fonts are USPS compliant when printed at 14, 15 or 16pt. Only the barcode string of the scalable 14pt Compact fonts (PS3 or TTF</a:t>
            </a:r>
            <a:r>
              <a:rPr lang="en-US" sz="2000" i="1" dirty="0">
                <a:latin typeface="Calibri" panose="020F0502020204030204" pitchFamily="34" charset="0"/>
              </a:rPr>
              <a:t>) is less than 3 inches; </a:t>
            </a:r>
            <a:r>
              <a:rPr lang="en-US" sz="2000" b="1" i="1" dirty="0">
                <a:latin typeface="Calibri" panose="020F0502020204030204" pitchFamily="34" charset="0"/>
              </a:rPr>
              <a:t>however, these barcode strings risk non-compliance when printed on imprecise printers.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A08FF-CFA6-D043-BAF7-7E4F562DA0E0}"/>
              </a:ext>
            </a:extLst>
          </p:cNvPr>
          <p:cNvSpPr/>
          <p:nvPr/>
        </p:nvSpPr>
        <p:spPr>
          <a:xfrm>
            <a:off x="-5375" y="0"/>
            <a:ext cx="12185651" cy="1296051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F842D-E291-A841-A619-A1BD5BFA1D86}"/>
              </a:ext>
            </a:extLst>
          </p:cNvPr>
          <p:cNvSpPr/>
          <p:nvPr/>
        </p:nvSpPr>
        <p:spPr>
          <a:xfrm flipV="1">
            <a:off x="230129" y="1067275"/>
            <a:ext cx="6094413" cy="4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78AEF5C-7300-F248-B0B1-9848B26191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" y="138475"/>
            <a:ext cx="411571" cy="2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609B-F0E4-452B-BE39-ACFFB6EE2BD7}"/>
              </a:ext>
            </a:extLst>
          </p:cNvPr>
          <p:cNvSpPr txBox="1"/>
          <p:nvPr/>
        </p:nvSpPr>
        <p:spPr>
          <a:xfrm>
            <a:off x="106501" y="605730"/>
            <a:ext cx="9186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99" dirty="0">
                <a:latin typeface="+mn-lt"/>
              </a:rPr>
              <a:t>USPS IMb Font Download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579031" y="133583"/>
            <a:ext cx="69323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3153D5-A2E4-43B3-BB22-29D0F8A2F55D}"/>
              </a:ext>
            </a:extLst>
          </p:cNvPr>
          <p:cNvCxnSpPr>
            <a:cxnSpLocks/>
          </p:cNvCxnSpPr>
          <p:nvPr/>
        </p:nvCxnSpPr>
        <p:spPr>
          <a:xfrm flipH="1" flipV="1">
            <a:off x="4324574" y="5486400"/>
            <a:ext cx="1751708" cy="448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6DAF03-AD07-497E-A127-B6990B8DF86D}"/>
              </a:ext>
            </a:extLst>
          </p:cNvPr>
          <p:cNvCxnSpPr>
            <a:cxnSpLocks/>
          </p:cNvCxnSpPr>
          <p:nvPr/>
        </p:nvCxnSpPr>
        <p:spPr>
          <a:xfrm flipH="1">
            <a:off x="4367605" y="5957824"/>
            <a:ext cx="1708676" cy="4967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9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A08FF-CFA6-D043-BAF7-7E4F562DA0E0}"/>
              </a:ext>
            </a:extLst>
          </p:cNvPr>
          <p:cNvSpPr/>
          <p:nvPr/>
        </p:nvSpPr>
        <p:spPr>
          <a:xfrm>
            <a:off x="-5375" y="0"/>
            <a:ext cx="12185651" cy="1296051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F842D-E291-A841-A619-A1BD5BFA1D86}"/>
              </a:ext>
            </a:extLst>
          </p:cNvPr>
          <p:cNvSpPr/>
          <p:nvPr/>
        </p:nvSpPr>
        <p:spPr>
          <a:xfrm flipV="1">
            <a:off x="230129" y="1067275"/>
            <a:ext cx="6094413" cy="4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78AEF5C-7300-F248-B0B1-9848B2619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" y="138475"/>
            <a:ext cx="411571" cy="2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609B-F0E4-452B-BE39-ACFFB6EE2BD7}"/>
              </a:ext>
            </a:extLst>
          </p:cNvPr>
          <p:cNvSpPr txBox="1"/>
          <p:nvPr/>
        </p:nvSpPr>
        <p:spPr>
          <a:xfrm>
            <a:off x="106501" y="605730"/>
            <a:ext cx="9186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99" dirty="0">
                <a:latin typeface="+mn-lt"/>
              </a:rPr>
              <a:t>USPS IMb Font Download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579031" y="133583"/>
            <a:ext cx="69323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5492FC-7E98-4B91-AEBD-0C5742D001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-12282" y="1325718"/>
            <a:ext cx="12204282" cy="5614567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0E90D2-B8DA-4359-9912-3B26DFB3789F}"/>
              </a:ext>
            </a:extLst>
          </p:cNvPr>
          <p:cNvSpPr/>
          <p:nvPr/>
        </p:nvSpPr>
        <p:spPr>
          <a:xfrm>
            <a:off x="7398741" y="1508422"/>
            <a:ext cx="4628299" cy="1723550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2127DC-ABAC-49A5-AED9-E2D22AF513A5}"/>
              </a:ext>
            </a:extLst>
          </p:cNvPr>
          <p:cNvSpPr txBox="1"/>
          <p:nvPr/>
        </p:nvSpPr>
        <p:spPr>
          <a:xfrm>
            <a:off x="7475974" y="1592747"/>
            <a:ext cx="490940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In order to be able to use Mail Merge with the IMsb Tool, the USPS IMb Font must be downloaded to your computer.</a:t>
            </a:r>
          </a:p>
          <a:p>
            <a:r>
              <a:rPr lang="en-US" dirty="0">
                <a:latin typeface="Calibri" panose="020F0502020204030204" pitchFamily="34" charset="0"/>
              </a:rPr>
              <a:t>The downloadable fonts are found at: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https://postalpro.usps.com/onecodesolution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101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C75206-9DFD-45BA-A058-A8A7165CA531}"/>
              </a:ext>
            </a:extLst>
          </p:cNvPr>
          <p:cNvSpPr/>
          <p:nvPr/>
        </p:nvSpPr>
        <p:spPr>
          <a:xfrm>
            <a:off x="11505426" y="2762561"/>
            <a:ext cx="686573" cy="1035715"/>
          </a:xfrm>
          <a:prstGeom prst="rect">
            <a:avLst/>
          </a:prstGeom>
          <a:solidFill>
            <a:srgbClr val="43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A08FF-CFA6-D043-BAF7-7E4F562DA0E0}"/>
              </a:ext>
            </a:extLst>
          </p:cNvPr>
          <p:cNvSpPr/>
          <p:nvPr/>
        </p:nvSpPr>
        <p:spPr>
          <a:xfrm>
            <a:off x="-5375" y="0"/>
            <a:ext cx="12185651" cy="1296051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F842D-E291-A841-A619-A1BD5BFA1D86}"/>
              </a:ext>
            </a:extLst>
          </p:cNvPr>
          <p:cNvSpPr/>
          <p:nvPr/>
        </p:nvSpPr>
        <p:spPr>
          <a:xfrm flipV="1">
            <a:off x="230129" y="1067275"/>
            <a:ext cx="6094413" cy="4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78AEF5C-7300-F248-B0B1-9848B2619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" y="138475"/>
            <a:ext cx="411571" cy="2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609B-F0E4-452B-BE39-ACFFB6EE2BD7}"/>
              </a:ext>
            </a:extLst>
          </p:cNvPr>
          <p:cNvSpPr txBox="1"/>
          <p:nvPr/>
        </p:nvSpPr>
        <p:spPr>
          <a:xfrm>
            <a:off x="106501" y="605730"/>
            <a:ext cx="9186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99" dirty="0">
                <a:latin typeface="+mn-lt"/>
              </a:rPr>
              <a:t>USPS IMb Font Download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579031" y="133583"/>
            <a:ext cx="69323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97C0D4-3852-4262-B7EB-E850775F29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537300" y="1296051"/>
            <a:ext cx="10968127" cy="55417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12A485-7E24-408A-935E-03852926A9FD}"/>
              </a:ext>
            </a:extLst>
          </p:cNvPr>
          <p:cNvSpPr/>
          <p:nvPr/>
        </p:nvSpPr>
        <p:spPr>
          <a:xfrm>
            <a:off x="7871014" y="3185328"/>
            <a:ext cx="3783686" cy="1527478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2D97B-BB49-4818-91BE-D792627F6135}"/>
              </a:ext>
            </a:extLst>
          </p:cNvPr>
          <p:cNvSpPr txBox="1"/>
          <p:nvPr/>
        </p:nvSpPr>
        <p:spPr>
          <a:xfrm>
            <a:off x="7958294" y="3296121"/>
            <a:ext cx="3696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At the Fonts and Encoders Download page, click on the “Available Downloads” dropdown and select </a:t>
            </a:r>
            <a:r>
              <a:rPr lang="en-US" sz="2000" b="1" dirty="0">
                <a:latin typeface="Calibri" panose="020F0502020204030204" pitchFamily="34" charset="0"/>
              </a:rPr>
              <a:t>Fonts: non-AFP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E8E488-1246-4DB6-8FC7-35694778BD2C}"/>
              </a:ext>
            </a:extLst>
          </p:cNvPr>
          <p:cNvSpPr/>
          <p:nvPr/>
        </p:nvSpPr>
        <p:spPr>
          <a:xfrm>
            <a:off x="-37059" y="2762561"/>
            <a:ext cx="584406" cy="1054883"/>
          </a:xfrm>
          <a:prstGeom prst="rect">
            <a:avLst/>
          </a:prstGeom>
          <a:solidFill>
            <a:srgbClr val="43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E1F759F-9227-42F1-8A80-238803151085}"/>
              </a:ext>
            </a:extLst>
          </p:cNvPr>
          <p:cNvSpPr/>
          <p:nvPr/>
        </p:nvSpPr>
        <p:spPr>
          <a:xfrm>
            <a:off x="89043" y="1672997"/>
            <a:ext cx="11969650" cy="5046528"/>
          </a:xfrm>
          <a:prstGeom prst="rect">
            <a:avLst/>
          </a:prstGeom>
          <a:solidFill>
            <a:schemeClr val="bg1"/>
          </a:solidFill>
          <a:ln w="5397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A08FF-CFA6-D043-BAF7-7E4F562DA0E0}"/>
              </a:ext>
            </a:extLst>
          </p:cNvPr>
          <p:cNvSpPr/>
          <p:nvPr/>
        </p:nvSpPr>
        <p:spPr>
          <a:xfrm>
            <a:off x="-5375" y="0"/>
            <a:ext cx="12185651" cy="1296051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F842D-E291-A841-A619-A1BD5BFA1D86}"/>
              </a:ext>
            </a:extLst>
          </p:cNvPr>
          <p:cNvSpPr/>
          <p:nvPr/>
        </p:nvSpPr>
        <p:spPr>
          <a:xfrm flipV="1">
            <a:off x="230129" y="1067275"/>
            <a:ext cx="6094413" cy="4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78AEF5C-7300-F248-B0B1-9848B2619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" y="138475"/>
            <a:ext cx="411571" cy="2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609B-F0E4-452B-BE39-ACFFB6EE2BD7}"/>
              </a:ext>
            </a:extLst>
          </p:cNvPr>
          <p:cNvSpPr txBox="1"/>
          <p:nvPr/>
        </p:nvSpPr>
        <p:spPr>
          <a:xfrm>
            <a:off x="106501" y="605730"/>
            <a:ext cx="9186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99" dirty="0">
                <a:latin typeface="+mn-lt"/>
              </a:rPr>
              <a:t>USPS IMb Font Download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579031" y="133583"/>
            <a:ext cx="69323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C4BE0C-6566-4495-8263-43DFD46F6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33" y="1728086"/>
            <a:ext cx="11723001" cy="48108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92113F-6E79-4217-94F6-BA68CAD8F09E}"/>
              </a:ext>
            </a:extLst>
          </p:cNvPr>
          <p:cNvSpPr/>
          <p:nvPr/>
        </p:nvSpPr>
        <p:spPr>
          <a:xfrm>
            <a:off x="305432" y="4011756"/>
            <a:ext cx="2070944" cy="4698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7F8250-3979-4820-8089-F454BF73E78D}"/>
              </a:ext>
            </a:extLst>
          </p:cNvPr>
          <p:cNvSpPr/>
          <p:nvPr/>
        </p:nvSpPr>
        <p:spPr>
          <a:xfrm>
            <a:off x="6923908" y="2242706"/>
            <a:ext cx="4615541" cy="1107926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66DB5-3A82-4F07-B7A1-56385C92E181}"/>
              </a:ext>
            </a:extLst>
          </p:cNvPr>
          <p:cNvSpPr txBox="1"/>
          <p:nvPr/>
        </p:nvSpPr>
        <p:spPr>
          <a:xfrm>
            <a:off x="6969070" y="2282445"/>
            <a:ext cx="4615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Click on the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uspsFontsNonAFP-1.4.0.zip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link to download the zip file containing the fonts.</a:t>
            </a:r>
          </a:p>
        </p:txBody>
      </p:sp>
    </p:spTree>
    <p:extLst>
      <p:ext uri="{BB962C8B-B14F-4D97-AF65-F5344CB8AC3E}">
        <p14:creationId xmlns:p14="http://schemas.microsoft.com/office/powerpoint/2010/main" val="225206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9C2FB9F-33D7-4FD0-B84B-3210BCD00521}"/>
              </a:ext>
            </a:extLst>
          </p:cNvPr>
          <p:cNvSpPr/>
          <p:nvPr/>
        </p:nvSpPr>
        <p:spPr>
          <a:xfrm>
            <a:off x="146694" y="1715083"/>
            <a:ext cx="11851036" cy="4359912"/>
          </a:xfrm>
          <a:prstGeom prst="rect">
            <a:avLst/>
          </a:prstGeom>
          <a:solidFill>
            <a:schemeClr val="bg1"/>
          </a:solidFill>
          <a:ln w="5397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A08FF-CFA6-D043-BAF7-7E4F562DA0E0}"/>
              </a:ext>
            </a:extLst>
          </p:cNvPr>
          <p:cNvSpPr/>
          <p:nvPr/>
        </p:nvSpPr>
        <p:spPr>
          <a:xfrm>
            <a:off x="-5375" y="0"/>
            <a:ext cx="12185651" cy="1296051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F842D-E291-A841-A619-A1BD5BFA1D86}"/>
              </a:ext>
            </a:extLst>
          </p:cNvPr>
          <p:cNvSpPr/>
          <p:nvPr/>
        </p:nvSpPr>
        <p:spPr>
          <a:xfrm flipV="1">
            <a:off x="230129" y="1067275"/>
            <a:ext cx="6094413" cy="4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78AEF5C-7300-F248-B0B1-9848B2619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" y="138475"/>
            <a:ext cx="411571" cy="2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609B-F0E4-452B-BE39-ACFFB6EE2BD7}"/>
              </a:ext>
            </a:extLst>
          </p:cNvPr>
          <p:cNvSpPr txBox="1"/>
          <p:nvPr/>
        </p:nvSpPr>
        <p:spPr>
          <a:xfrm>
            <a:off x="106501" y="605730"/>
            <a:ext cx="9186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99" dirty="0">
                <a:latin typeface="+mn-lt"/>
              </a:rPr>
              <a:t>USPS IMb Font Download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579031" y="133583"/>
            <a:ext cx="69323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27E7AF-016C-4F9D-8745-53DD2AB80B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" t="2335" r="1003"/>
          <a:stretch/>
        </p:blipFill>
        <p:spPr>
          <a:xfrm>
            <a:off x="371788" y="1879041"/>
            <a:ext cx="11465170" cy="4049633"/>
          </a:xfrm>
          <a:prstGeom prst="rect">
            <a:avLst/>
          </a:prstGeom>
        </p:spPr>
      </p:pic>
      <p:sp>
        <p:nvSpPr>
          <p:cNvPr id="11" name="Right Arrow 6">
            <a:extLst>
              <a:ext uri="{FF2B5EF4-FFF2-40B4-BE49-F238E27FC236}">
                <a16:creationId xmlns:a16="http://schemas.microsoft.com/office/drawing/2014/main" id="{5FB83551-AFF4-4B76-90D9-61435EE5CD80}"/>
              </a:ext>
            </a:extLst>
          </p:cNvPr>
          <p:cNvSpPr/>
          <p:nvPr/>
        </p:nvSpPr>
        <p:spPr>
          <a:xfrm>
            <a:off x="2287674" y="5509370"/>
            <a:ext cx="1244252" cy="3548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C7F1C0-825C-4807-9ABA-8940C07D8A25}"/>
              </a:ext>
            </a:extLst>
          </p:cNvPr>
          <p:cNvSpPr/>
          <p:nvPr/>
        </p:nvSpPr>
        <p:spPr>
          <a:xfrm>
            <a:off x="5387272" y="2411604"/>
            <a:ext cx="5540238" cy="898302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D2D248-FBFA-4F1F-99F3-A2B48C170EDA}"/>
              </a:ext>
            </a:extLst>
          </p:cNvPr>
          <p:cNvSpPr txBox="1"/>
          <p:nvPr/>
        </p:nvSpPr>
        <p:spPr>
          <a:xfrm>
            <a:off x="5484601" y="2483331"/>
            <a:ext cx="561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Scroll to the bottom of the </a:t>
            </a:r>
            <a:r>
              <a:rPr lang="en-US" sz="2000" i="1" dirty="0">
                <a:latin typeface="Calibri" panose="020F0502020204030204" pitchFamily="34" charset="0"/>
              </a:rPr>
              <a:t>Intelligent Mail - Notice of License </a:t>
            </a:r>
            <a:r>
              <a:rPr lang="en-US" sz="2000" dirty="0">
                <a:latin typeface="Calibri" panose="020F0502020204030204" pitchFamily="34" charset="0"/>
              </a:rPr>
              <a:t>pop-up page and click on Agree.</a:t>
            </a:r>
          </a:p>
        </p:txBody>
      </p:sp>
    </p:spTree>
    <p:extLst>
      <p:ext uri="{BB962C8B-B14F-4D97-AF65-F5344CB8AC3E}">
        <p14:creationId xmlns:p14="http://schemas.microsoft.com/office/powerpoint/2010/main" val="237854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A08FF-CFA6-D043-BAF7-7E4F562DA0E0}"/>
              </a:ext>
            </a:extLst>
          </p:cNvPr>
          <p:cNvSpPr/>
          <p:nvPr/>
        </p:nvSpPr>
        <p:spPr>
          <a:xfrm>
            <a:off x="-5375" y="0"/>
            <a:ext cx="12185651" cy="1296051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F842D-E291-A841-A619-A1BD5BFA1D86}"/>
              </a:ext>
            </a:extLst>
          </p:cNvPr>
          <p:cNvSpPr/>
          <p:nvPr/>
        </p:nvSpPr>
        <p:spPr>
          <a:xfrm flipV="1">
            <a:off x="230129" y="1067275"/>
            <a:ext cx="6094413" cy="4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78AEF5C-7300-F248-B0B1-9848B2619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" y="138475"/>
            <a:ext cx="411571" cy="2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609B-F0E4-452B-BE39-ACFFB6EE2BD7}"/>
              </a:ext>
            </a:extLst>
          </p:cNvPr>
          <p:cNvSpPr txBox="1"/>
          <p:nvPr/>
        </p:nvSpPr>
        <p:spPr>
          <a:xfrm>
            <a:off x="106501" y="605730"/>
            <a:ext cx="9186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99" dirty="0">
                <a:latin typeface="+mn-lt"/>
              </a:rPr>
              <a:t>USPS IMb Font Download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579031" y="133583"/>
            <a:ext cx="69323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4820AF-329F-4F82-8F87-38607EAD399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11724" y="1296051"/>
            <a:ext cx="12192000" cy="56689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930240-FB6B-4351-B870-DB7857D526C2}"/>
              </a:ext>
            </a:extLst>
          </p:cNvPr>
          <p:cNvSpPr/>
          <p:nvPr/>
        </p:nvSpPr>
        <p:spPr>
          <a:xfrm>
            <a:off x="2029767" y="3694787"/>
            <a:ext cx="7707086" cy="51547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DEF04B-5053-49F8-8BAB-47D19E884824}"/>
              </a:ext>
            </a:extLst>
          </p:cNvPr>
          <p:cNvSpPr/>
          <p:nvPr/>
        </p:nvSpPr>
        <p:spPr>
          <a:xfrm>
            <a:off x="4856509" y="5101653"/>
            <a:ext cx="5018022" cy="1150618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9735C-A4E4-4C5F-8478-C50B87E6C284}"/>
              </a:ext>
            </a:extLst>
          </p:cNvPr>
          <p:cNvSpPr txBox="1"/>
          <p:nvPr/>
        </p:nvSpPr>
        <p:spPr>
          <a:xfrm>
            <a:off x="4900547" y="5151892"/>
            <a:ext cx="4956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After the zip file has downloaded to your computer, open it up and then double-click on the fonts folder to open it.</a:t>
            </a:r>
          </a:p>
        </p:txBody>
      </p:sp>
    </p:spTree>
    <p:extLst>
      <p:ext uri="{BB962C8B-B14F-4D97-AF65-F5344CB8AC3E}">
        <p14:creationId xmlns:p14="http://schemas.microsoft.com/office/powerpoint/2010/main" val="165492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A08FF-CFA6-D043-BAF7-7E4F562DA0E0}"/>
              </a:ext>
            </a:extLst>
          </p:cNvPr>
          <p:cNvSpPr/>
          <p:nvPr/>
        </p:nvSpPr>
        <p:spPr>
          <a:xfrm>
            <a:off x="-5375" y="0"/>
            <a:ext cx="12185651" cy="1296051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F842D-E291-A841-A619-A1BD5BFA1D86}"/>
              </a:ext>
            </a:extLst>
          </p:cNvPr>
          <p:cNvSpPr/>
          <p:nvPr/>
        </p:nvSpPr>
        <p:spPr>
          <a:xfrm flipV="1">
            <a:off x="230129" y="1067275"/>
            <a:ext cx="6094413" cy="4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78AEF5C-7300-F248-B0B1-9848B2619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" y="138475"/>
            <a:ext cx="411571" cy="2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609B-F0E4-452B-BE39-ACFFB6EE2BD7}"/>
              </a:ext>
            </a:extLst>
          </p:cNvPr>
          <p:cNvSpPr txBox="1"/>
          <p:nvPr/>
        </p:nvSpPr>
        <p:spPr>
          <a:xfrm>
            <a:off x="106501" y="605730"/>
            <a:ext cx="9186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99" dirty="0">
                <a:latin typeface="+mn-lt"/>
              </a:rPr>
              <a:t>USPS IMb Font Download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579031" y="133583"/>
            <a:ext cx="69323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8DD990-D43D-4433-B043-B488E4DA7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46" y="1317157"/>
            <a:ext cx="12191422" cy="2875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D16CF0-856C-48A5-B05E-704D21FFC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46" y="4353810"/>
            <a:ext cx="10589215" cy="23740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11E4C9-A1B2-43B2-B057-D186E28E4DA5}"/>
              </a:ext>
            </a:extLst>
          </p:cNvPr>
          <p:cNvSpPr/>
          <p:nvPr/>
        </p:nvSpPr>
        <p:spPr>
          <a:xfrm>
            <a:off x="1734189" y="5774261"/>
            <a:ext cx="6876411" cy="478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17A21-79B9-4474-BB02-A3B64F39205A}"/>
              </a:ext>
            </a:extLst>
          </p:cNvPr>
          <p:cNvSpPr/>
          <p:nvPr/>
        </p:nvSpPr>
        <p:spPr>
          <a:xfrm>
            <a:off x="1975349" y="3472999"/>
            <a:ext cx="7761504" cy="5463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DD1598-66E8-4996-99C5-66FEF8A3D797}"/>
              </a:ext>
            </a:extLst>
          </p:cNvPr>
          <p:cNvSpPr/>
          <p:nvPr/>
        </p:nvSpPr>
        <p:spPr>
          <a:xfrm>
            <a:off x="6598855" y="1965598"/>
            <a:ext cx="4331679" cy="902692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0238FC-D5F5-4127-AC35-7A91B98F2384}"/>
              </a:ext>
            </a:extLst>
          </p:cNvPr>
          <p:cNvSpPr/>
          <p:nvPr/>
        </p:nvSpPr>
        <p:spPr>
          <a:xfrm>
            <a:off x="6756035" y="2028691"/>
            <a:ext cx="4206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Double click on the trueType folder to open it.</a:t>
            </a:r>
          </a:p>
        </p:txBody>
      </p:sp>
    </p:spTree>
    <p:extLst>
      <p:ext uri="{BB962C8B-B14F-4D97-AF65-F5344CB8AC3E}">
        <p14:creationId xmlns:p14="http://schemas.microsoft.com/office/powerpoint/2010/main" val="234956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85D290-36D9-473B-89BD-F7CA0AC75F08}"/>
              </a:ext>
            </a:extLst>
          </p:cNvPr>
          <p:cNvGrpSpPr/>
          <p:nvPr/>
        </p:nvGrpSpPr>
        <p:grpSpPr>
          <a:xfrm>
            <a:off x="89042" y="1581875"/>
            <a:ext cx="9121865" cy="3090617"/>
            <a:chOff x="457200" y="1966827"/>
            <a:chExt cx="8077200" cy="24117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7EE7DF-B457-44A5-9532-2DBC5289C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966827"/>
              <a:ext cx="8077200" cy="241176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D26164-6D5C-402B-8AD1-F72B58A96F7C}"/>
                </a:ext>
              </a:extLst>
            </p:cNvPr>
            <p:cNvSpPr/>
            <p:nvPr/>
          </p:nvSpPr>
          <p:spPr>
            <a:xfrm>
              <a:off x="1752600" y="3886200"/>
              <a:ext cx="6629402" cy="304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A41CECD-B408-42E9-A965-21729F6DA507}"/>
              </a:ext>
            </a:extLst>
          </p:cNvPr>
          <p:cNvSpPr/>
          <p:nvPr/>
        </p:nvSpPr>
        <p:spPr>
          <a:xfrm>
            <a:off x="7182618" y="3542472"/>
            <a:ext cx="4381196" cy="2777561"/>
          </a:xfrm>
          <a:prstGeom prst="rect">
            <a:avLst/>
          </a:prstGeom>
          <a:solidFill>
            <a:schemeClr val="bg1"/>
          </a:solidFill>
          <a:ln w="31750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A08FF-CFA6-D043-BAF7-7E4F562DA0E0}"/>
              </a:ext>
            </a:extLst>
          </p:cNvPr>
          <p:cNvSpPr/>
          <p:nvPr/>
        </p:nvSpPr>
        <p:spPr>
          <a:xfrm>
            <a:off x="-5375" y="0"/>
            <a:ext cx="12185651" cy="1296051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F842D-E291-A841-A619-A1BD5BFA1D86}"/>
              </a:ext>
            </a:extLst>
          </p:cNvPr>
          <p:cNvSpPr/>
          <p:nvPr/>
        </p:nvSpPr>
        <p:spPr>
          <a:xfrm flipV="1">
            <a:off x="230129" y="1067275"/>
            <a:ext cx="6094413" cy="4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78AEF5C-7300-F248-B0B1-9848B26191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" y="138475"/>
            <a:ext cx="411571" cy="2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609B-F0E4-452B-BE39-ACFFB6EE2BD7}"/>
              </a:ext>
            </a:extLst>
          </p:cNvPr>
          <p:cNvSpPr txBox="1"/>
          <p:nvPr/>
        </p:nvSpPr>
        <p:spPr>
          <a:xfrm>
            <a:off x="106501" y="605730"/>
            <a:ext cx="9186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99" dirty="0">
                <a:latin typeface="+mn-lt"/>
              </a:rPr>
              <a:t>USPS IMb Font Download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579031" y="133583"/>
            <a:ext cx="69323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9BDE18-FAA7-44EA-BB67-F4433FBCC8FB}"/>
              </a:ext>
            </a:extLst>
          </p:cNvPr>
          <p:cNvGrpSpPr/>
          <p:nvPr/>
        </p:nvGrpSpPr>
        <p:grpSpPr>
          <a:xfrm>
            <a:off x="7313720" y="3640091"/>
            <a:ext cx="4128055" cy="2582321"/>
            <a:chOff x="2590800" y="4901277"/>
            <a:chExt cx="4108246" cy="18002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13251B-E37F-42C6-94F8-BB69ED814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086"/>
            <a:stretch/>
          </p:blipFill>
          <p:spPr>
            <a:xfrm>
              <a:off x="2590800" y="4901277"/>
              <a:ext cx="4108246" cy="180026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1B9106-EF59-4CBE-A101-2F74F256BCE2}"/>
                </a:ext>
              </a:extLst>
            </p:cNvPr>
            <p:cNvSpPr/>
            <p:nvPr/>
          </p:nvSpPr>
          <p:spPr>
            <a:xfrm>
              <a:off x="4800601" y="5715000"/>
              <a:ext cx="914400" cy="228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BB8308C-F5B1-4613-A0C3-6D1DA8D4470B}"/>
              </a:ext>
            </a:extLst>
          </p:cNvPr>
          <p:cNvSpPr/>
          <p:nvPr/>
        </p:nvSpPr>
        <p:spPr>
          <a:xfrm>
            <a:off x="6324542" y="1879451"/>
            <a:ext cx="5317331" cy="560196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BDD6A-C5D2-44D8-A92F-C8075A107A70}"/>
              </a:ext>
            </a:extLst>
          </p:cNvPr>
          <p:cNvSpPr/>
          <p:nvPr/>
        </p:nvSpPr>
        <p:spPr>
          <a:xfrm>
            <a:off x="6402034" y="1946500"/>
            <a:ext cx="8077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Calibri" panose="020F0502020204030204" pitchFamily="34" charset="0"/>
              </a:rPr>
              <a:t>Double click on the </a:t>
            </a:r>
            <a:r>
              <a:rPr lang="en-US" dirty="0">
                <a:solidFill>
                  <a:srgbClr val="000000"/>
                </a:solidFill>
              </a:rPr>
              <a:t>USPSIMBStandard.ttf to open it.</a:t>
            </a:r>
            <a:r>
              <a:rPr lang="en-US" sz="2000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A93FE0-8F5C-4D8F-BFEB-5A77725E7B7B}"/>
              </a:ext>
            </a:extLst>
          </p:cNvPr>
          <p:cNvSpPr/>
          <p:nvPr/>
        </p:nvSpPr>
        <p:spPr>
          <a:xfrm>
            <a:off x="543922" y="5167354"/>
            <a:ext cx="6893938" cy="560196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29D14D-E6E1-4DBF-8CF1-BD534B338F82}"/>
              </a:ext>
            </a:extLst>
          </p:cNvPr>
          <p:cNvSpPr/>
          <p:nvPr/>
        </p:nvSpPr>
        <p:spPr>
          <a:xfrm>
            <a:off x="685798" y="5255566"/>
            <a:ext cx="7924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Calibri" panose="020F0502020204030204" pitchFamily="34" charset="0"/>
              </a:rPr>
              <a:t>A pop-up box will appear. Click on the Open button to continue</a:t>
            </a:r>
          </a:p>
        </p:txBody>
      </p:sp>
    </p:spTree>
    <p:extLst>
      <p:ext uri="{BB962C8B-B14F-4D97-AF65-F5344CB8AC3E}">
        <p14:creationId xmlns:p14="http://schemas.microsoft.com/office/powerpoint/2010/main" val="275887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93FCBF9-9551-4CED-98AD-FB1CBE43F948}"/>
              </a:ext>
            </a:extLst>
          </p:cNvPr>
          <p:cNvSpPr/>
          <p:nvPr/>
        </p:nvSpPr>
        <p:spPr>
          <a:xfrm>
            <a:off x="121476" y="1430813"/>
            <a:ext cx="11959361" cy="4400213"/>
          </a:xfrm>
          <a:prstGeom prst="rect">
            <a:avLst/>
          </a:prstGeom>
          <a:solidFill>
            <a:schemeClr val="bg1"/>
          </a:solidFill>
          <a:ln w="5397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A08FF-CFA6-D043-BAF7-7E4F562DA0E0}"/>
              </a:ext>
            </a:extLst>
          </p:cNvPr>
          <p:cNvSpPr/>
          <p:nvPr/>
        </p:nvSpPr>
        <p:spPr>
          <a:xfrm>
            <a:off x="-5375" y="0"/>
            <a:ext cx="12185651" cy="1296051"/>
          </a:xfrm>
          <a:prstGeom prst="rect">
            <a:avLst/>
          </a:prstGeom>
          <a:solidFill>
            <a:srgbClr val="002060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F842D-E291-A841-A619-A1BD5BFA1D86}"/>
              </a:ext>
            </a:extLst>
          </p:cNvPr>
          <p:cNvSpPr/>
          <p:nvPr/>
        </p:nvSpPr>
        <p:spPr>
          <a:xfrm flipV="1">
            <a:off x="230129" y="1067275"/>
            <a:ext cx="6094413" cy="45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78AEF5C-7300-F248-B0B1-9848B2619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" y="138475"/>
            <a:ext cx="411571" cy="254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609B-F0E4-452B-BE39-ACFFB6EE2BD7}"/>
              </a:ext>
            </a:extLst>
          </p:cNvPr>
          <p:cNvSpPr txBox="1"/>
          <p:nvPr/>
        </p:nvSpPr>
        <p:spPr>
          <a:xfrm>
            <a:off x="106501" y="605730"/>
            <a:ext cx="918658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99" dirty="0">
                <a:latin typeface="+mn-lt"/>
              </a:rPr>
              <a:t>USPS IMb Font Download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71D4F-60FF-4A4E-AE3C-1D62157E4B20}"/>
              </a:ext>
            </a:extLst>
          </p:cNvPr>
          <p:cNvSpPr txBox="1"/>
          <p:nvPr/>
        </p:nvSpPr>
        <p:spPr>
          <a:xfrm>
            <a:off x="579031" y="133583"/>
            <a:ext cx="69323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Mail Entry &amp; Payment Technology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79D657-1DE1-47EA-881A-72401B90D807}"/>
              </a:ext>
            </a:extLst>
          </p:cNvPr>
          <p:cNvGrpSpPr/>
          <p:nvPr/>
        </p:nvGrpSpPr>
        <p:grpSpPr>
          <a:xfrm>
            <a:off x="219487" y="1559521"/>
            <a:ext cx="11735607" cy="4231204"/>
            <a:chOff x="457200" y="2421839"/>
            <a:chExt cx="8077200" cy="32210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B19FDC-6458-47D9-B2A7-D5C0D84ED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189"/>
            <a:stretch/>
          </p:blipFill>
          <p:spPr>
            <a:xfrm>
              <a:off x="457200" y="2421839"/>
              <a:ext cx="8077200" cy="3221067"/>
            </a:xfrm>
            <a:prstGeom prst="rect">
              <a:avLst/>
            </a:prstGeom>
          </p:spPr>
        </p:pic>
        <p:sp>
          <p:nvSpPr>
            <p:cNvPr id="11" name="Left Arrow 6">
              <a:extLst>
                <a:ext uri="{FF2B5EF4-FFF2-40B4-BE49-F238E27FC236}">
                  <a16:creationId xmlns:a16="http://schemas.microsoft.com/office/drawing/2014/main" id="{904B6FFD-34F1-475E-BDD5-095573FAA67C}"/>
                </a:ext>
              </a:extLst>
            </p:cNvPr>
            <p:cNvSpPr/>
            <p:nvPr/>
          </p:nvSpPr>
          <p:spPr>
            <a:xfrm>
              <a:off x="1602760" y="2573616"/>
              <a:ext cx="1568763" cy="285205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588CDE-DF1B-49E4-92F1-831716165DA3}"/>
              </a:ext>
            </a:extLst>
          </p:cNvPr>
          <p:cNvSpPr txBox="1"/>
          <p:nvPr/>
        </p:nvSpPr>
        <p:spPr>
          <a:xfrm>
            <a:off x="2133600" y="5962106"/>
            <a:ext cx="7924800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Note to USPS employees: You may not be able to download these fonts to some USPS computers.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5A9BF2-67A1-403E-8842-53965B6C6223}"/>
              </a:ext>
            </a:extLst>
          </p:cNvPr>
          <p:cNvSpPr/>
          <p:nvPr/>
        </p:nvSpPr>
        <p:spPr>
          <a:xfrm>
            <a:off x="5280744" y="1725873"/>
            <a:ext cx="6180259" cy="855703"/>
          </a:xfrm>
          <a:prstGeom prst="rect">
            <a:avLst/>
          </a:prstGeom>
          <a:solidFill>
            <a:schemeClr val="bg1"/>
          </a:solidFill>
          <a:ln w="98425">
            <a:solidFill>
              <a:srgbClr val="30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BA34E-7F39-4D58-93EB-61367FFE8FA7}"/>
              </a:ext>
            </a:extLst>
          </p:cNvPr>
          <p:cNvSpPr txBox="1"/>
          <p:nvPr/>
        </p:nvSpPr>
        <p:spPr>
          <a:xfrm>
            <a:off x="5394742" y="1779599"/>
            <a:ext cx="606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Another pop-up will appear. Click on the Install button in the upper left corner to install the font to your system.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28E8B-1E87-4047-8D38-428802EEA9F3}"/>
              </a:ext>
            </a:extLst>
          </p:cNvPr>
          <p:cNvSpPr/>
          <p:nvPr/>
        </p:nvSpPr>
        <p:spPr>
          <a:xfrm>
            <a:off x="827565" y="1758896"/>
            <a:ext cx="834954" cy="3746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6B9D1D-9925-41F0-819D-0BE5647CFFBA}" vid="{031E5C72-D7B8-40EA-95C2-520B95B430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1720</TotalTime>
  <Words>676</Words>
  <Application>Microsoft Office PowerPoint</Application>
  <PresentationFormat>Widescreen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Postal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IMb Font Download for Mail Merge</dc:title>
  <dc:creator>Egloff, Janine H - Buffalo, NY</dc:creator>
  <cp:lastModifiedBy>Jacobs, Kevin D - Buffalo, NY</cp:lastModifiedBy>
  <cp:revision>47</cp:revision>
  <dcterms:created xsi:type="dcterms:W3CDTF">2020-05-04T13:37:05Z</dcterms:created>
  <dcterms:modified xsi:type="dcterms:W3CDTF">2023-12-08T17:55:05Z</dcterms:modified>
</cp:coreProperties>
</file>